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4" r:id="rId4"/>
    <p:sldId id="267" r:id="rId5"/>
    <p:sldId id="266" r:id="rId6"/>
    <p:sldId id="263" r:id="rId7"/>
    <p:sldId id="274" r:id="rId8"/>
    <p:sldId id="261" r:id="rId9"/>
    <p:sldId id="258" r:id="rId10"/>
    <p:sldId id="269" r:id="rId11"/>
    <p:sldId id="262" r:id="rId12"/>
    <p:sldId id="273" r:id="rId13"/>
    <p:sldId id="259" r:id="rId14"/>
    <p:sldId id="279" r:id="rId15"/>
    <p:sldId id="276" r:id="rId16"/>
    <p:sldId id="275" r:id="rId17"/>
    <p:sldId id="260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834" autoAdjust="0"/>
  </p:normalViewPr>
  <p:slideViewPr>
    <p:cSldViewPr>
      <p:cViewPr>
        <p:scale>
          <a:sx n="114" d="100"/>
          <a:sy n="114" d="100"/>
        </p:scale>
        <p:origin x="-91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b="1"/>
              <a:t>Actifs des banques centrales</a:t>
            </a:r>
          </a:p>
          <a:p>
            <a:pPr>
              <a:defRPr/>
            </a:pPr>
            <a:r>
              <a:rPr lang="en-US" sz="2400" b="1"/>
              <a:t>(en % du PIB</a:t>
            </a:r>
            <a:r>
              <a:rPr lang="en-US"/>
              <a:t>)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'ratio-retrop'!$B$1</c:f>
              <c:strCache>
                <c:ptCount val="1"/>
                <c:pt idx="0">
                  <c:v>ECB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54"/>
              <c:layout>
                <c:manualLayout>
                  <c:x val="0"/>
                  <c:y val="-2.3012552301255155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600" b="1"/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'ratio-retrop'!$A$15:$A$69</c:f>
              <c:strCache>
                <c:ptCount val="55"/>
                <c:pt idx="0">
                  <c:v>Q2 2002</c:v>
                </c:pt>
                <c:pt idx="1">
                  <c:v>Q3 2002</c:v>
                </c:pt>
                <c:pt idx="2">
                  <c:v>Q4 2002</c:v>
                </c:pt>
                <c:pt idx="3">
                  <c:v>Q1 2003</c:v>
                </c:pt>
                <c:pt idx="4">
                  <c:v>Q2 2003</c:v>
                </c:pt>
                <c:pt idx="5">
                  <c:v>Q3 2003</c:v>
                </c:pt>
                <c:pt idx="6">
                  <c:v>Q4 2003</c:v>
                </c:pt>
                <c:pt idx="7">
                  <c:v>Q1 2004</c:v>
                </c:pt>
                <c:pt idx="8">
                  <c:v>Q2 2004</c:v>
                </c:pt>
                <c:pt idx="9">
                  <c:v>Q3 2004</c:v>
                </c:pt>
                <c:pt idx="10">
                  <c:v>Q4 2004</c:v>
                </c:pt>
                <c:pt idx="11">
                  <c:v>Q1 2005</c:v>
                </c:pt>
                <c:pt idx="12">
                  <c:v>Q2 2005</c:v>
                </c:pt>
                <c:pt idx="13">
                  <c:v>Q3 2005</c:v>
                </c:pt>
                <c:pt idx="14">
                  <c:v>Q4 2005</c:v>
                </c:pt>
                <c:pt idx="15">
                  <c:v>Q1 2006</c:v>
                </c:pt>
                <c:pt idx="16">
                  <c:v>Q2 2006</c:v>
                </c:pt>
                <c:pt idx="17">
                  <c:v>Q3 2006</c:v>
                </c:pt>
                <c:pt idx="18">
                  <c:v>Q4 2006</c:v>
                </c:pt>
                <c:pt idx="19">
                  <c:v>Q1 2007</c:v>
                </c:pt>
                <c:pt idx="20">
                  <c:v>Q2 2007</c:v>
                </c:pt>
                <c:pt idx="21">
                  <c:v>Q3 2007</c:v>
                </c:pt>
                <c:pt idx="22">
                  <c:v>Q4 2007</c:v>
                </c:pt>
                <c:pt idx="23">
                  <c:v>Q1 2008</c:v>
                </c:pt>
                <c:pt idx="24">
                  <c:v>Q2 2008</c:v>
                </c:pt>
                <c:pt idx="25">
                  <c:v>Q3 2008</c:v>
                </c:pt>
                <c:pt idx="26">
                  <c:v>Q4 2008</c:v>
                </c:pt>
                <c:pt idx="27">
                  <c:v>Q1 2009</c:v>
                </c:pt>
                <c:pt idx="28">
                  <c:v>Q2 2009</c:v>
                </c:pt>
                <c:pt idx="29">
                  <c:v>Q3 2009</c:v>
                </c:pt>
                <c:pt idx="30">
                  <c:v>Q4 2009</c:v>
                </c:pt>
                <c:pt idx="31">
                  <c:v>Q1 2010</c:v>
                </c:pt>
                <c:pt idx="32">
                  <c:v>Q2 2010</c:v>
                </c:pt>
                <c:pt idx="33">
                  <c:v>Q3 2010</c:v>
                </c:pt>
                <c:pt idx="34">
                  <c:v>Q4 2010</c:v>
                </c:pt>
                <c:pt idx="35">
                  <c:v>Q1 2011</c:v>
                </c:pt>
                <c:pt idx="36">
                  <c:v>Q2 2011</c:v>
                </c:pt>
                <c:pt idx="37">
                  <c:v>Q3 2011</c:v>
                </c:pt>
                <c:pt idx="38">
                  <c:v>Q4 2011</c:v>
                </c:pt>
                <c:pt idx="39">
                  <c:v>Q1 2012</c:v>
                </c:pt>
                <c:pt idx="40">
                  <c:v>Q2 2012</c:v>
                </c:pt>
                <c:pt idx="41">
                  <c:v>Q3 2012</c:v>
                </c:pt>
                <c:pt idx="42">
                  <c:v>Q4 2012</c:v>
                </c:pt>
                <c:pt idx="43">
                  <c:v>Q1 2013</c:v>
                </c:pt>
                <c:pt idx="44">
                  <c:v>Q2 2013</c:v>
                </c:pt>
                <c:pt idx="45">
                  <c:v>Q3 2013</c:v>
                </c:pt>
                <c:pt idx="46">
                  <c:v>Q4 2013</c:v>
                </c:pt>
                <c:pt idx="47">
                  <c:v>Q1 2014</c:v>
                </c:pt>
                <c:pt idx="48">
                  <c:v>Q2 2014</c:v>
                </c:pt>
                <c:pt idx="49">
                  <c:v>Q3 2014</c:v>
                </c:pt>
                <c:pt idx="50">
                  <c:v>Q4 2014</c:v>
                </c:pt>
                <c:pt idx="51">
                  <c:v>Q1 2015</c:v>
                </c:pt>
                <c:pt idx="52">
                  <c:v>Q2 2015</c:v>
                </c:pt>
                <c:pt idx="53">
                  <c:v>Q3 2015</c:v>
                </c:pt>
                <c:pt idx="54">
                  <c:v>Q4 2015</c:v>
                </c:pt>
              </c:strCache>
            </c:strRef>
          </c:cat>
          <c:val>
            <c:numRef>
              <c:f>'ratio-retrop'!$B$15:$B$69</c:f>
              <c:numCache>
                <c:formatCode>0.00%</c:formatCode>
                <c:ptCount val="55"/>
                <c:pt idx="0">
                  <c:v>0.10344338972814433</c:v>
                </c:pt>
                <c:pt idx="1">
                  <c:v>0.10127917308974427</c:v>
                </c:pt>
                <c:pt idx="2">
                  <c:v>0.1084831802817479</c:v>
                </c:pt>
                <c:pt idx="3">
                  <c:v>0.10363847199913402</c:v>
                </c:pt>
                <c:pt idx="4">
                  <c:v>0.1050591100361109</c:v>
                </c:pt>
                <c:pt idx="5">
                  <c:v>0.10566753355949017</c:v>
                </c:pt>
                <c:pt idx="6">
                  <c:v>0.10548536929875114</c:v>
                </c:pt>
                <c:pt idx="7">
                  <c:v>0.10377622829036215</c:v>
                </c:pt>
                <c:pt idx="8">
                  <c:v>0.11072116617274243</c:v>
                </c:pt>
                <c:pt idx="9">
                  <c:v>0.10868531150314098</c:v>
                </c:pt>
                <c:pt idx="10">
                  <c:v>0.10754140103190737</c:v>
                </c:pt>
                <c:pt idx="11">
                  <c:v>0.1119810406230379</c:v>
                </c:pt>
                <c:pt idx="12">
                  <c:v>0.11571111068689607</c:v>
                </c:pt>
                <c:pt idx="13">
                  <c:v>0.11784623888496859</c:v>
                </c:pt>
                <c:pt idx="14">
                  <c:v>0.12126848680961572</c:v>
                </c:pt>
                <c:pt idx="15">
                  <c:v>0.12316541696644204</c:v>
                </c:pt>
                <c:pt idx="16">
                  <c:v>0.12628807571168804</c:v>
                </c:pt>
                <c:pt idx="17">
                  <c:v>0.12553711515218374</c:v>
                </c:pt>
                <c:pt idx="18">
                  <c:v>0.1272758153567361</c:v>
                </c:pt>
                <c:pt idx="19">
                  <c:v>0.1264964853343942</c:v>
                </c:pt>
                <c:pt idx="20">
                  <c:v>0.13009384075567018</c:v>
                </c:pt>
                <c:pt idx="21">
                  <c:v>0.13330794934603304</c:v>
                </c:pt>
                <c:pt idx="22">
                  <c:v>0.15922136247385912</c:v>
                </c:pt>
                <c:pt idx="23">
                  <c:v>0.1450852741884901</c:v>
                </c:pt>
                <c:pt idx="24">
                  <c:v>0.15238968677595452</c:v>
                </c:pt>
                <c:pt idx="25">
                  <c:v>0.15875147795384811</c:v>
                </c:pt>
                <c:pt idx="26">
                  <c:v>0.21642277290769163</c:v>
                </c:pt>
                <c:pt idx="27">
                  <c:v>0.19615373180012063</c:v>
                </c:pt>
                <c:pt idx="28">
                  <c:v>0.21777041942095801</c:v>
                </c:pt>
                <c:pt idx="29">
                  <c:v>0.19426961363185671</c:v>
                </c:pt>
                <c:pt idx="30">
                  <c:v>0.19954605237078124</c:v>
                </c:pt>
                <c:pt idx="31">
                  <c:v>0.20318889655303857</c:v>
                </c:pt>
                <c:pt idx="32">
                  <c:v>0.22821273505454462</c:v>
                </c:pt>
                <c:pt idx="33">
                  <c:v>0.20721073032012707</c:v>
                </c:pt>
                <c:pt idx="34">
                  <c:v>0.20920013010758709</c:v>
                </c:pt>
                <c:pt idx="35">
                  <c:v>0.19908727054552772</c:v>
                </c:pt>
                <c:pt idx="36">
                  <c:v>0.20313177530380486</c:v>
                </c:pt>
                <c:pt idx="37">
                  <c:v>0.23500698145881327</c:v>
                </c:pt>
                <c:pt idx="38">
                  <c:v>0.28079150979734468</c:v>
                </c:pt>
                <c:pt idx="39">
                  <c:v>0.30407161804858296</c:v>
                </c:pt>
                <c:pt idx="40">
                  <c:v>0.31815812718177244</c:v>
                </c:pt>
                <c:pt idx="41">
                  <c:v>0.31561671993458223</c:v>
                </c:pt>
                <c:pt idx="42">
                  <c:v>0.30924463339394914</c:v>
                </c:pt>
                <c:pt idx="43">
                  <c:v>0.2707981054701421</c:v>
                </c:pt>
                <c:pt idx="44">
                  <c:v>0.24683163895766791</c:v>
                </c:pt>
                <c:pt idx="45">
                  <c:v>0.23659277333358184</c:v>
                </c:pt>
                <c:pt idx="46">
                  <c:v>0.23034909268681045</c:v>
                </c:pt>
                <c:pt idx="47">
                  <c:v>0.21584319143440925</c:v>
                </c:pt>
                <c:pt idx="48">
                  <c:v>0.20905689809097758</c:v>
                </c:pt>
                <c:pt idx="49">
                  <c:v>0.20282220993042202</c:v>
                </c:pt>
                <c:pt idx="50">
                  <c:v>0.21262631457129191</c:v>
                </c:pt>
                <c:pt idx="51">
                  <c:v>0.22064477122445983</c:v>
                </c:pt>
                <c:pt idx="52">
                  <c:v>0.24718700573964561</c:v>
                </c:pt>
                <c:pt idx="53">
                  <c:v>0.25389904840886202</c:v>
                </c:pt>
                <c:pt idx="54">
                  <c:v>0.26642866240719731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'ratio-retrop'!$C$1</c:f>
              <c:strCache>
                <c:ptCount val="1"/>
                <c:pt idx="0">
                  <c:v>BoE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dLbls>
            <c:dLbl>
              <c:idx val="54"/>
              <c:layout>
                <c:manualLayout>
                  <c:x val="-1.092896174863388E-2"/>
                  <c:y val="2.9288702928870293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600" b="1"/>
                      <a:t>21,2%</a:t>
                    </a:r>
                  </a:p>
                </c:rich>
              </c:tx>
              <c:numFmt formatCode="0.0%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'ratio-retrop'!$A$15:$A$69</c:f>
              <c:strCache>
                <c:ptCount val="55"/>
                <c:pt idx="0">
                  <c:v>Q2 2002</c:v>
                </c:pt>
                <c:pt idx="1">
                  <c:v>Q3 2002</c:v>
                </c:pt>
                <c:pt idx="2">
                  <c:v>Q4 2002</c:v>
                </c:pt>
                <c:pt idx="3">
                  <c:v>Q1 2003</c:v>
                </c:pt>
                <c:pt idx="4">
                  <c:v>Q2 2003</c:v>
                </c:pt>
                <c:pt idx="5">
                  <c:v>Q3 2003</c:v>
                </c:pt>
                <c:pt idx="6">
                  <c:v>Q4 2003</c:v>
                </c:pt>
                <c:pt idx="7">
                  <c:v>Q1 2004</c:v>
                </c:pt>
                <c:pt idx="8">
                  <c:v>Q2 2004</c:v>
                </c:pt>
                <c:pt idx="9">
                  <c:v>Q3 2004</c:v>
                </c:pt>
                <c:pt idx="10">
                  <c:v>Q4 2004</c:v>
                </c:pt>
                <c:pt idx="11">
                  <c:v>Q1 2005</c:v>
                </c:pt>
                <c:pt idx="12">
                  <c:v>Q2 2005</c:v>
                </c:pt>
                <c:pt idx="13">
                  <c:v>Q3 2005</c:v>
                </c:pt>
                <c:pt idx="14">
                  <c:v>Q4 2005</c:v>
                </c:pt>
                <c:pt idx="15">
                  <c:v>Q1 2006</c:v>
                </c:pt>
                <c:pt idx="16">
                  <c:v>Q2 2006</c:v>
                </c:pt>
                <c:pt idx="17">
                  <c:v>Q3 2006</c:v>
                </c:pt>
                <c:pt idx="18">
                  <c:v>Q4 2006</c:v>
                </c:pt>
                <c:pt idx="19">
                  <c:v>Q1 2007</c:v>
                </c:pt>
                <c:pt idx="20">
                  <c:v>Q2 2007</c:v>
                </c:pt>
                <c:pt idx="21">
                  <c:v>Q3 2007</c:v>
                </c:pt>
                <c:pt idx="22">
                  <c:v>Q4 2007</c:v>
                </c:pt>
                <c:pt idx="23">
                  <c:v>Q1 2008</c:v>
                </c:pt>
                <c:pt idx="24">
                  <c:v>Q2 2008</c:v>
                </c:pt>
                <c:pt idx="25">
                  <c:v>Q3 2008</c:v>
                </c:pt>
                <c:pt idx="26">
                  <c:v>Q4 2008</c:v>
                </c:pt>
                <c:pt idx="27">
                  <c:v>Q1 2009</c:v>
                </c:pt>
                <c:pt idx="28">
                  <c:v>Q2 2009</c:v>
                </c:pt>
                <c:pt idx="29">
                  <c:v>Q3 2009</c:v>
                </c:pt>
                <c:pt idx="30">
                  <c:v>Q4 2009</c:v>
                </c:pt>
                <c:pt idx="31">
                  <c:v>Q1 2010</c:v>
                </c:pt>
                <c:pt idx="32">
                  <c:v>Q2 2010</c:v>
                </c:pt>
                <c:pt idx="33">
                  <c:v>Q3 2010</c:v>
                </c:pt>
                <c:pt idx="34">
                  <c:v>Q4 2010</c:v>
                </c:pt>
                <c:pt idx="35">
                  <c:v>Q1 2011</c:v>
                </c:pt>
                <c:pt idx="36">
                  <c:v>Q2 2011</c:v>
                </c:pt>
                <c:pt idx="37">
                  <c:v>Q3 2011</c:v>
                </c:pt>
                <c:pt idx="38">
                  <c:v>Q4 2011</c:v>
                </c:pt>
                <c:pt idx="39">
                  <c:v>Q1 2012</c:v>
                </c:pt>
                <c:pt idx="40">
                  <c:v>Q2 2012</c:v>
                </c:pt>
                <c:pt idx="41">
                  <c:v>Q3 2012</c:v>
                </c:pt>
                <c:pt idx="42">
                  <c:v>Q4 2012</c:v>
                </c:pt>
                <c:pt idx="43">
                  <c:v>Q1 2013</c:v>
                </c:pt>
                <c:pt idx="44">
                  <c:v>Q2 2013</c:v>
                </c:pt>
                <c:pt idx="45">
                  <c:v>Q3 2013</c:v>
                </c:pt>
                <c:pt idx="46">
                  <c:v>Q4 2013</c:v>
                </c:pt>
                <c:pt idx="47">
                  <c:v>Q1 2014</c:v>
                </c:pt>
                <c:pt idx="48">
                  <c:v>Q2 2014</c:v>
                </c:pt>
                <c:pt idx="49">
                  <c:v>Q3 2014</c:v>
                </c:pt>
                <c:pt idx="50">
                  <c:v>Q4 2014</c:v>
                </c:pt>
                <c:pt idx="51">
                  <c:v>Q1 2015</c:v>
                </c:pt>
                <c:pt idx="52">
                  <c:v>Q2 2015</c:v>
                </c:pt>
                <c:pt idx="53">
                  <c:v>Q3 2015</c:v>
                </c:pt>
                <c:pt idx="54">
                  <c:v>Q4 2015</c:v>
                </c:pt>
              </c:strCache>
            </c:strRef>
          </c:cat>
          <c:val>
            <c:numRef>
              <c:f>'ratio-retrop'!$C$15:$C$69</c:f>
              <c:numCache>
                <c:formatCode>General</c:formatCode>
                <c:ptCount val="55"/>
                <c:pt idx="17" formatCode="0.00%">
                  <c:v>5.471990355876287E-2</c:v>
                </c:pt>
                <c:pt idx="18" formatCode="0.00%">
                  <c:v>5.7928638747190259E-2</c:v>
                </c:pt>
                <c:pt idx="19" formatCode="0.00%">
                  <c:v>5.2894011242157382E-2</c:v>
                </c:pt>
                <c:pt idx="20" formatCode="0.00%">
                  <c:v>5.2383367481493581E-2</c:v>
                </c:pt>
                <c:pt idx="21" formatCode="0.00%">
                  <c:v>6.3412389563961821E-2</c:v>
                </c:pt>
                <c:pt idx="22" formatCode="0.00%">
                  <c:v>5.8878171445124805E-2</c:v>
                </c:pt>
                <c:pt idx="23" formatCode="0.00%">
                  <c:v>6.2221715913191943E-2</c:v>
                </c:pt>
                <c:pt idx="24" formatCode="0.00%">
                  <c:v>5.7924979163365836E-2</c:v>
                </c:pt>
                <c:pt idx="25" formatCode="0.00%">
                  <c:v>8.7691090055106835E-2</c:v>
                </c:pt>
                <c:pt idx="26" formatCode="0.00%">
                  <c:v>0.15448909324551904</c:v>
                </c:pt>
                <c:pt idx="27" formatCode="0.00%">
                  <c:v>0.1190308104462062</c:v>
                </c:pt>
                <c:pt idx="28" formatCode="0.00%">
                  <c:v>0.14441271505668135</c:v>
                </c:pt>
                <c:pt idx="29" formatCode="0.00%">
                  <c:v>0.14695105230417888</c:v>
                </c:pt>
                <c:pt idx="30" formatCode="0.00%">
                  <c:v>0.15262885139809998</c:v>
                </c:pt>
                <c:pt idx="31" formatCode="0.00%">
                  <c:v>0.1589800424733856</c:v>
                </c:pt>
                <c:pt idx="32" formatCode="0.00%">
                  <c:v>0.15574281147463365</c:v>
                </c:pt>
                <c:pt idx="33" formatCode="0.00%">
                  <c:v>0.15192209651915858</c:v>
                </c:pt>
                <c:pt idx="34" formatCode="0.00%">
                  <c:v>0.15170449164794053</c:v>
                </c:pt>
                <c:pt idx="35" formatCode="0.00%">
                  <c:v>0.14526693772463384</c:v>
                </c:pt>
                <c:pt idx="36" formatCode="0.00%">
                  <c:v>0.14221236624658354</c:v>
                </c:pt>
                <c:pt idx="37" formatCode="0.00%">
                  <c:v>0.14482560545795004</c:v>
                </c:pt>
                <c:pt idx="38" formatCode="0.00%">
                  <c:v>0.17149124465048995</c:v>
                </c:pt>
                <c:pt idx="39" formatCode="0.00%">
                  <c:v>0.19563647070761561</c:v>
                </c:pt>
                <c:pt idx="40" formatCode="0.00%">
                  <c:v>0.21156857804665533</c:v>
                </c:pt>
                <c:pt idx="41" formatCode="0.00%">
                  <c:v>0.23029482882029684</c:v>
                </c:pt>
                <c:pt idx="42" formatCode="0.00%">
                  <c:v>0.23536014362628932</c:v>
                </c:pt>
                <c:pt idx="43" formatCode="0.00%">
                  <c:v>0.22950865669632428</c:v>
                </c:pt>
                <c:pt idx="44" formatCode="0.00%">
                  <c:v>0.22707469743576555</c:v>
                </c:pt>
                <c:pt idx="45" formatCode="0.00%">
                  <c:v>0.22229341592055923</c:v>
                </c:pt>
                <c:pt idx="46" formatCode="0.00%">
                  <c:v>0.22032822558708859</c:v>
                </c:pt>
                <c:pt idx="47" formatCode="0.00%">
                  <c:v>0.21831982287532098</c:v>
                </c:pt>
                <c:pt idx="48" formatCode="0.00%">
                  <c:v>0.21530571531232848</c:v>
                </c:pt>
                <c:pt idx="49" formatCode="0.00%">
                  <c:v>0.21382723810066168</c:v>
                </c:pt>
                <c:pt idx="50" formatCode="0.00%">
                  <c:v>0.21317250863892345</c:v>
                </c:pt>
                <c:pt idx="51" formatCode="0.00%">
                  <c:v>0.21312398713021485</c:v>
                </c:pt>
                <c:pt idx="52" formatCode="0.00%">
                  <c:v>0.21463869776879727</c:v>
                </c:pt>
                <c:pt idx="53" formatCode="0.00%">
                  <c:v>0.21415566368475794</c:v>
                </c:pt>
                <c:pt idx="54" formatCode="0.00%">
                  <c:v>0.21209992013357948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'ratio-retrop'!$D$1</c:f>
              <c:strCache>
                <c:ptCount val="1"/>
                <c:pt idx="0">
                  <c:v>FED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54"/>
              <c:layout>
                <c:manualLayout>
                  <c:x val="0"/>
                  <c:y val="1.0460251046025104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600" b="1"/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'ratio-retrop'!$A$15:$A$69</c:f>
              <c:strCache>
                <c:ptCount val="55"/>
                <c:pt idx="0">
                  <c:v>Q2 2002</c:v>
                </c:pt>
                <c:pt idx="1">
                  <c:v>Q3 2002</c:v>
                </c:pt>
                <c:pt idx="2">
                  <c:v>Q4 2002</c:v>
                </c:pt>
                <c:pt idx="3">
                  <c:v>Q1 2003</c:v>
                </c:pt>
                <c:pt idx="4">
                  <c:v>Q2 2003</c:v>
                </c:pt>
                <c:pt idx="5">
                  <c:v>Q3 2003</c:v>
                </c:pt>
                <c:pt idx="6">
                  <c:v>Q4 2003</c:v>
                </c:pt>
                <c:pt idx="7">
                  <c:v>Q1 2004</c:v>
                </c:pt>
                <c:pt idx="8">
                  <c:v>Q2 2004</c:v>
                </c:pt>
                <c:pt idx="9">
                  <c:v>Q3 2004</c:v>
                </c:pt>
                <c:pt idx="10">
                  <c:v>Q4 2004</c:v>
                </c:pt>
                <c:pt idx="11">
                  <c:v>Q1 2005</c:v>
                </c:pt>
                <c:pt idx="12">
                  <c:v>Q2 2005</c:v>
                </c:pt>
                <c:pt idx="13">
                  <c:v>Q3 2005</c:v>
                </c:pt>
                <c:pt idx="14">
                  <c:v>Q4 2005</c:v>
                </c:pt>
                <c:pt idx="15">
                  <c:v>Q1 2006</c:v>
                </c:pt>
                <c:pt idx="16">
                  <c:v>Q2 2006</c:v>
                </c:pt>
                <c:pt idx="17">
                  <c:v>Q3 2006</c:v>
                </c:pt>
                <c:pt idx="18">
                  <c:v>Q4 2006</c:v>
                </c:pt>
                <c:pt idx="19">
                  <c:v>Q1 2007</c:v>
                </c:pt>
                <c:pt idx="20">
                  <c:v>Q2 2007</c:v>
                </c:pt>
                <c:pt idx="21">
                  <c:v>Q3 2007</c:v>
                </c:pt>
                <c:pt idx="22">
                  <c:v>Q4 2007</c:v>
                </c:pt>
                <c:pt idx="23">
                  <c:v>Q1 2008</c:v>
                </c:pt>
                <c:pt idx="24">
                  <c:v>Q2 2008</c:v>
                </c:pt>
                <c:pt idx="25">
                  <c:v>Q3 2008</c:v>
                </c:pt>
                <c:pt idx="26">
                  <c:v>Q4 2008</c:v>
                </c:pt>
                <c:pt idx="27">
                  <c:v>Q1 2009</c:v>
                </c:pt>
                <c:pt idx="28">
                  <c:v>Q2 2009</c:v>
                </c:pt>
                <c:pt idx="29">
                  <c:v>Q3 2009</c:v>
                </c:pt>
                <c:pt idx="30">
                  <c:v>Q4 2009</c:v>
                </c:pt>
                <c:pt idx="31">
                  <c:v>Q1 2010</c:v>
                </c:pt>
                <c:pt idx="32">
                  <c:v>Q2 2010</c:v>
                </c:pt>
                <c:pt idx="33">
                  <c:v>Q3 2010</c:v>
                </c:pt>
                <c:pt idx="34">
                  <c:v>Q4 2010</c:v>
                </c:pt>
                <c:pt idx="35">
                  <c:v>Q1 2011</c:v>
                </c:pt>
                <c:pt idx="36">
                  <c:v>Q2 2011</c:v>
                </c:pt>
                <c:pt idx="37">
                  <c:v>Q3 2011</c:v>
                </c:pt>
                <c:pt idx="38">
                  <c:v>Q4 2011</c:v>
                </c:pt>
                <c:pt idx="39">
                  <c:v>Q1 2012</c:v>
                </c:pt>
                <c:pt idx="40">
                  <c:v>Q2 2012</c:v>
                </c:pt>
                <c:pt idx="41">
                  <c:v>Q3 2012</c:v>
                </c:pt>
                <c:pt idx="42">
                  <c:v>Q4 2012</c:v>
                </c:pt>
                <c:pt idx="43">
                  <c:v>Q1 2013</c:v>
                </c:pt>
                <c:pt idx="44">
                  <c:v>Q2 2013</c:v>
                </c:pt>
                <c:pt idx="45">
                  <c:v>Q3 2013</c:v>
                </c:pt>
                <c:pt idx="46">
                  <c:v>Q4 2013</c:v>
                </c:pt>
                <c:pt idx="47">
                  <c:v>Q1 2014</c:v>
                </c:pt>
                <c:pt idx="48">
                  <c:v>Q2 2014</c:v>
                </c:pt>
                <c:pt idx="49">
                  <c:v>Q3 2014</c:v>
                </c:pt>
                <c:pt idx="50">
                  <c:v>Q4 2014</c:v>
                </c:pt>
                <c:pt idx="51">
                  <c:v>Q1 2015</c:v>
                </c:pt>
                <c:pt idx="52">
                  <c:v>Q2 2015</c:v>
                </c:pt>
                <c:pt idx="53">
                  <c:v>Q3 2015</c:v>
                </c:pt>
                <c:pt idx="54">
                  <c:v>Q4 2015</c:v>
                </c:pt>
              </c:strCache>
            </c:strRef>
          </c:cat>
          <c:val>
            <c:numRef>
              <c:f>'ratio-retrop'!$D$15:$D$69</c:f>
              <c:numCache>
                <c:formatCode>0.00%</c:formatCode>
                <c:ptCount val="55"/>
                <c:pt idx="0">
                  <c:v>6.3762025825803856E-2</c:v>
                </c:pt>
                <c:pt idx="1">
                  <c:v>6.1543611999528861E-2</c:v>
                </c:pt>
                <c:pt idx="2">
                  <c:v>6.5928691078729798E-2</c:v>
                </c:pt>
                <c:pt idx="3">
                  <c:v>6.4560333389729385E-2</c:v>
                </c:pt>
                <c:pt idx="4">
                  <c:v>6.543291090258295E-2</c:v>
                </c:pt>
                <c:pt idx="5">
                  <c:v>6.3757989178587715E-2</c:v>
                </c:pt>
                <c:pt idx="6">
                  <c:v>6.529271884097218E-2</c:v>
                </c:pt>
                <c:pt idx="7">
                  <c:v>6.3455089920256252E-2</c:v>
                </c:pt>
                <c:pt idx="8">
                  <c:v>6.3997405881097411E-2</c:v>
                </c:pt>
                <c:pt idx="9">
                  <c:v>6.3579323560565018E-2</c:v>
                </c:pt>
                <c:pt idx="10">
                  <c:v>6.455429781407715E-2</c:v>
                </c:pt>
                <c:pt idx="11">
                  <c:v>6.3022468139569368E-2</c:v>
                </c:pt>
                <c:pt idx="12">
                  <c:v>6.2438396497637598E-2</c:v>
                </c:pt>
                <c:pt idx="13">
                  <c:v>6.2381374286276825E-2</c:v>
                </c:pt>
                <c:pt idx="14">
                  <c:v>6.3348179589884618E-2</c:v>
                </c:pt>
                <c:pt idx="15">
                  <c:v>6.1080013774003766E-2</c:v>
                </c:pt>
                <c:pt idx="16">
                  <c:v>6.1191901331903359E-2</c:v>
                </c:pt>
                <c:pt idx="17">
                  <c:v>6.1111622389186472E-2</c:v>
                </c:pt>
                <c:pt idx="18">
                  <c:v>6.1848660638116365E-2</c:v>
                </c:pt>
                <c:pt idx="19">
                  <c:v>6.1110853497456652E-2</c:v>
                </c:pt>
                <c:pt idx="20">
                  <c:v>5.9983844463088409E-2</c:v>
                </c:pt>
                <c:pt idx="21">
                  <c:v>6.1078814251494543E-2</c:v>
                </c:pt>
                <c:pt idx="22">
                  <c:v>6.0649901602282556E-2</c:v>
                </c:pt>
                <c:pt idx="23">
                  <c:v>6.0944956505140299E-2</c:v>
                </c:pt>
                <c:pt idx="24">
                  <c:v>6.0265510024978063E-2</c:v>
                </c:pt>
                <c:pt idx="25">
                  <c:v>8.1642861955130361E-2</c:v>
                </c:pt>
                <c:pt idx="26">
                  <c:v>0.15391562828610506</c:v>
                </c:pt>
                <c:pt idx="27">
                  <c:v>0.14401907688457233</c:v>
                </c:pt>
                <c:pt idx="28">
                  <c:v>0.14124926780285069</c:v>
                </c:pt>
                <c:pt idx="29">
                  <c:v>0.14884629556246132</c:v>
                </c:pt>
                <c:pt idx="30">
                  <c:v>0.15337019874369273</c:v>
                </c:pt>
                <c:pt idx="31">
                  <c:v>0.15715103091730184</c:v>
                </c:pt>
                <c:pt idx="32">
                  <c:v>0.15655273162016575</c:v>
                </c:pt>
                <c:pt idx="33">
                  <c:v>0.15265883899931595</c:v>
                </c:pt>
                <c:pt idx="34">
                  <c:v>0.15893225302359784</c:v>
                </c:pt>
                <c:pt idx="35">
                  <c:v>0.17209962988240235</c:v>
                </c:pt>
                <c:pt idx="36">
                  <c:v>0.18532239390979827</c:v>
                </c:pt>
                <c:pt idx="37">
                  <c:v>0.18290259252843696</c:v>
                </c:pt>
                <c:pt idx="38">
                  <c:v>0.18536834903359456</c:v>
                </c:pt>
                <c:pt idx="39">
                  <c:v>0.18017747700937153</c:v>
                </c:pt>
                <c:pt idx="40">
                  <c:v>0.17761845688163305</c:v>
                </c:pt>
                <c:pt idx="41">
                  <c:v>0.17281700035124692</c:v>
                </c:pt>
                <c:pt idx="42">
                  <c:v>0.17839151270455841</c:v>
                </c:pt>
                <c:pt idx="43">
                  <c:v>0.19477613483610795</c:v>
                </c:pt>
                <c:pt idx="44">
                  <c:v>0.21048672459278264</c:v>
                </c:pt>
                <c:pt idx="45">
                  <c:v>0.22322630399043492</c:v>
                </c:pt>
                <c:pt idx="46">
                  <c:v>0.23780340378355427</c:v>
                </c:pt>
                <c:pt idx="47">
                  <c:v>0.24887519650500756</c:v>
                </c:pt>
                <c:pt idx="48">
                  <c:v>0.25294429646786337</c:v>
                </c:pt>
                <c:pt idx="49">
                  <c:v>0.25448148338384097</c:v>
                </c:pt>
                <c:pt idx="50">
                  <c:v>0.25531820684722323</c:v>
                </c:pt>
                <c:pt idx="51">
                  <c:v>0.25386859535505657</c:v>
                </c:pt>
                <c:pt idx="52">
                  <c:v>0.25092833976230483</c:v>
                </c:pt>
                <c:pt idx="53">
                  <c:v>0.24863658038902567</c:v>
                </c:pt>
                <c:pt idx="54">
                  <c:v>0.24681949282204629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'ratio-retrop'!$E$1</c:f>
              <c:strCache>
                <c:ptCount val="1"/>
                <c:pt idx="0">
                  <c:v>BoJ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54"/>
              <c:layout>
                <c:manualLayout>
                  <c:x val="0"/>
                  <c:y val="-2.9288702928870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sz="1600" b="1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'ratio-retrop'!$A$15:$A$69</c:f>
              <c:strCache>
                <c:ptCount val="55"/>
                <c:pt idx="0">
                  <c:v>Q2 2002</c:v>
                </c:pt>
                <c:pt idx="1">
                  <c:v>Q3 2002</c:v>
                </c:pt>
                <c:pt idx="2">
                  <c:v>Q4 2002</c:v>
                </c:pt>
                <c:pt idx="3">
                  <c:v>Q1 2003</c:v>
                </c:pt>
                <c:pt idx="4">
                  <c:v>Q2 2003</c:v>
                </c:pt>
                <c:pt idx="5">
                  <c:v>Q3 2003</c:v>
                </c:pt>
                <c:pt idx="6">
                  <c:v>Q4 2003</c:v>
                </c:pt>
                <c:pt idx="7">
                  <c:v>Q1 2004</c:v>
                </c:pt>
                <c:pt idx="8">
                  <c:v>Q2 2004</c:v>
                </c:pt>
                <c:pt idx="9">
                  <c:v>Q3 2004</c:v>
                </c:pt>
                <c:pt idx="10">
                  <c:v>Q4 2004</c:v>
                </c:pt>
                <c:pt idx="11">
                  <c:v>Q1 2005</c:v>
                </c:pt>
                <c:pt idx="12">
                  <c:v>Q2 2005</c:v>
                </c:pt>
                <c:pt idx="13">
                  <c:v>Q3 2005</c:v>
                </c:pt>
                <c:pt idx="14">
                  <c:v>Q4 2005</c:v>
                </c:pt>
                <c:pt idx="15">
                  <c:v>Q1 2006</c:v>
                </c:pt>
                <c:pt idx="16">
                  <c:v>Q2 2006</c:v>
                </c:pt>
                <c:pt idx="17">
                  <c:v>Q3 2006</c:v>
                </c:pt>
                <c:pt idx="18">
                  <c:v>Q4 2006</c:v>
                </c:pt>
                <c:pt idx="19">
                  <c:v>Q1 2007</c:v>
                </c:pt>
                <c:pt idx="20">
                  <c:v>Q2 2007</c:v>
                </c:pt>
                <c:pt idx="21">
                  <c:v>Q3 2007</c:v>
                </c:pt>
                <c:pt idx="22">
                  <c:v>Q4 2007</c:v>
                </c:pt>
                <c:pt idx="23">
                  <c:v>Q1 2008</c:v>
                </c:pt>
                <c:pt idx="24">
                  <c:v>Q2 2008</c:v>
                </c:pt>
                <c:pt idx="25">
                  <c:v>Q3 2008</c:v>
                </c:pt>
                <c:pt idx="26">
                  <c:v>Q4 2008</c:v>
                </c:pt>
                <c:pt idx="27">
                  <c:v>Q1 2009</c:v>
                </c:pt>
                <c:pt idx="28">
                  <c:v>Q2 2009</c:v>
                </c:pt>
                <c:pt idx="29">
                  <c:v>Q3 2009</c:v>
                </c:pt>
                <c:pt idx="30">
                  <c:v>Q4 2009</c:v>
                </c:pt>
                <c:pt idx="31">
                  <c:v>Q1 2010</c:v>
                </c:pt>
                <c:pt idx="32">
                  <c:v>Q2 2010</c:v>
                </c:pt>
                <c:pt idx="33">
                  <c:v>Q3 2010</c:v>
                </c:pt>
                <c:pt idx="34">
                  <c:v>Q4 2010</c:v>
                </c:pt>
                <c:pt idx="35">
                  <c:v>Q1 2011</c:v>
                </c:pt>
                <c:pt idx="36">
                  <c:v>Q2 2011</c:v>
                </c:pt>
                <c:pt idx="37">
                  <c:v>Q3 2011</c:v>
                </c:pt>
                <c:pt idx="38">
                  <c:v>Q4 2011</c:v>
                </c:pt>
                <c:pt idx="39">
                  <c:v>Q1 2012</c:v>
                </c:pt>
                <c:pt idx="40">
                  <c:v>Q2 2012</c:v>
                </c:pt>
                <c:pt idx="41">
                  <c:v>Q3 2012</c:v>
                </c:pt>
                <c:pt idx="42">
                  <c:v>Q4 2012</c:v>
                </c:pt>
                <c:pt idx="43">
                  <c:v>Q1 2013</c:v>
                </c:pt>
                <c:pt idx="44">
                  <c:v>Q2 2013</c:v>
                </c:pt>
                <c:pt idx="45">
                  <c:v>Q3 2013</c:v>
                </c:pt>
                <c:pt idx="46">
                  <c:v>Q4 2013</c:v>
                </c:pt>
                <c:pt idx="47">
                  <c:v>Q1 2014</c:v>
                </c:pt>
                <c:pt idx="48">
                  <c:v>Q2 2014</c:v>
                </c:pt>
                <c:pt idx="49">
                  <c:v>Q3 2014</c:v>
                </c:pt>
                <c:pt idx="50">
                  <c:v>Q4 2014</c:v>
                </c:pt>
                <c:pt idx="51">
                  <c:v>Q1 2015</c:v>
                </c:pt>
                <c:pt idx="52">
                  <c:v>Q2 2015</c:v>
                </c:pt>
                <c:pt idx="53">
                  <c:v>Q3 2015</c:v>
                </c:pt>
                <c:pt idx="54">
                  <c:v>Q4 2015</c:v>
                </c:pt>
              </c:strCache>
            </c:strRef>
          </c:cat>
          <c:val>
            <c:numRef>
              <c:f>'ratio-retrop'!$E$15:$E$69</c:f>
              <c:numCache>
                <c:formatCode>0.00%</c:formatCode>
                <c:ptCount val="55"/>
                <c:pt idx="0">
                  <c:v>0.24906427097218573</c:v>
                </c:pt>
                <c:pt idx="1">
                  <c:v>0.24909813644768386</c:v>
                </c:pt>
                <c:pt idx="2">
                  <c:v>0.25036983667750357</c:v>
                </c:pt>
                <c:pt idx="3">
                  <c:v>0.28599801588235774</c:v>
                </c:pt>
                <c:pt idx="4">
                  <c:v>0.25041322114796505</c:v>
                </c:pt>
                <c:pt idx="5">
                  <c:v>0.26772162935476179</c:v>
                </c:pt>
                <c:pt idx="6">
                  <c:v>0.26209020017531692</c:v>
                </c:pt>
                <c:pt idx="7">
                  <c:v>0.29589216769607823</c:v>
                </c:pt>
                <c:pt idx="8">
                  <c:v>0.26752188509472391</c:v>
                </c:pt>
                <c:pt idx="9">
                  <c:v>0.2768238616720276</c:v>
                </c:pt>
                <c:pt idx="10">
                  <c:v>0.28764718989512611</c:v>
                </c:pt>
                <c:pt idx="11">
                  <c:v>0.30057622126257455</c:v>
                </c:pt>
                <c:pt idx="12">
                  <c:v>0.28543524335149595</c:v>
                </c:pt>
                <c:pt idx="13">
                  <c:v>0.29333151307008037</c:v>
                </c:pt>
                <c:pt idx="14">
                  <c:v>0.30844708847390917</c:v>
                </c:pt>
                <c:pt idx="15">
                  <c:v>0.28680665433870189</c:v>
                </c:pt>
                <c:pt idx="16">
                  <c:v>0.22507719114458136</c:v>
                </c:pt>
                <c:pt idx="17">
                  <c:v>0.23270973714417359</c:v>
                </c:pt>
                <c:pt idx="18">
                  <c:v>0.22607913877716124</c:v>
                </c:pt>
                <c:pt idx="19">
                  <c:v>0.21947514967388793</c:v>
                </c:pt>
                <c:pt idx="20">
                  <c:v>0.19431693377885689</c:v>
                </c:pt>
                <c:pt idx="21">
                  <c:v>0.21738012994539996</c:v>
                </c:pt>
                <c:pt idx="22">
                  <c:v>0.21721072829450783</c:v>
                </c:pt>
                <c:pt idx="23">
                  <c:v>0.2210003586802258</c:v>
                </c:pt>
                <c:pt idx="24">
                  <c:v>0.20034041271244254</c:v>
                </c:pt>
                <c:pt idx="25">
                  <c:v>0.22637389640997954</c:v>
                </c:pt>
                <c:pt idx="26">
                  <c:v>0.25150340780082814</c:v>
                </c:pt>
                <c:pt idx="27">
                  <c:v>0.26468819381621356</c:v>
                </c:pt>
                <c:pt idx="28">
                  <c:v>0.23228641195491614</c:v>
                </c:pt>
                <c:pt idx="29">
                  <c:v>0.24772622815453407</c:v>
                </c:pt>
                <c:pt idx="30">
                  <c:v>0.25854347456455112</c:v>
                </c:pt>
                <c:pt idx="31">
                  <c:v>0.25398548280599398</c:v>
                </c:pt>
                <c:pt idx="32">
                  <c:v>0.23456073116422244</c:v>
                </c:pt>
                <c:pt idx="33">
                  <c:v>0.24721242752947215</c:v>
                </c:pt>
                <c:pt idx="34">
                  <c:v>0.26734348274270364</c:v>
                </c:pt>
                <c:pt idx="35">
                  <c:v>0.30213419394456592</c:v>
                </c:pt>
                <c:pt idx="36">
                  <c:v>0.27883436423592106</c:v>
                </c:pt>
                <c:pt idx="37">
                  <c:v>0.28985410410109652</c:v>
                </c:pt>
                <c:pt idx="38">
                  <c:v>0.30094322205624013</c:v>
                </c:pt>
                <c:pt idx="39">
                  <c:v>0.29011292901988101</c:v>
                </c:pt>
                <c:pt idx="40">
                  <c:v>0.30179166497885729</c:v>
                </c:pt>
                <c:pt idx="41">
                  <c:v>0.31727910140841392</c:v>
                </c:pt>
                <c:pt idx="42">
                  <c:v>0.33545592792628154</c:v>
                </c:pt>
                <c:pt idx="43">
                  <c:v>0.34519001429255097</c:v>
                </c:pt>
                <c:pt idx="44">
                  <c:v>0.39013003324367174</c:v>
                </c:pt>
                <c:pt idx="45">
                  <c:v>0.43337584333035362</c:v>
                </c:pt>
                <c:pt idx="46">
                  <c:v>0.46559937981805483</c:v>
                </c:pt>
                <c:pt idx="47">
                  <c:v>0.49565797977293163</c:v>
                </c:pt>
                <c:pt idx="48">
                  <c:v>0.52788927842007827</c:v>
                </c:pt>
                <c:pt idx="49">
                  <c:v>0.57087268026692295</c:v>
                </c:pt>
                <c:pt idx="50">
                  <c:v>0.61368327414225654</c:v>
                </c:pt>
                <c:pt idx="51">
                  <c:v>0.64756755582878445</c:v>
                </c:pt>
                <c:pt idx="52">
                  <c:v>0.69093468933596047</c:v>
                </c:pt>
                <c:pt idx="53">
                  <c:v>0.72896173101730677</c:v>
                </c:pt>
                <c:pt idx="54">
                  <c:v>0.75992367938962868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116480"/>
        <c:axId val="138134656"/>
      </c:lineChart>
      <c:catAx>
        <c:axId val="138116480"/>
        <c:scaling>
          <c:orientation val="minMax"/>
        </c:scaling>
        <c:delete val="0"/>
        <c:axPos val="b"/>
        <c:minorGridlines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fr-FR"/>
          </a:p>
        </c:txPr>
        <c:crossAx val="138134656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138134656"/>
        <c:scaling>
          <c:orientation val="minMax"/>
        </c:scaling>
        <c:delete val="0"/>
        <c:axPos val="l"/>
        <c:majorGridlines>
          <c:spPr>
            <a:ln w="9525">
              <a:solidFill>
                <a:schemeClr val="tx1"/>
              </a:solidFill>
              <a:prstDash val="sysDot"/>
            </a:ln>
          </c:spPr>
        </c:majorGridlines>
        <c:numFmt formatCode="0.0%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fr-FR"/>
          </a:p>
        </c:txPr>
        <c:crossAx val="1381164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2536594810894542"/>
          <c:y val="0.26917438144499722"/>
          <c:w val="0.31921345897336606"/>
          <c:h val="5.300135077257602E-2"/>
        </c:manualLayout>
      </c:layout>
      <c:overlay val="0"/>
      <c:txPr>
        <a:bodyPr/>
        <a:lstStyle/>
        <a:p>
          <a:pPr>
            <a:defRPr sz="1600" b="1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0.08379</cdr:x>
      <cdr:y>0.92608</cdr:y>
    </cdr:from>
    <cdr:to>
      <cdr:x>0.6275</cdr:x>
      <cdr:y>0.97629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778933" y="5621867"/>
          <a:ext cx="50546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600" i="1"/>
            <a:t>Sources : BoJ, FED, ONS, ECB  </a:t>
          </a:r>
          <a:r>
            <a:rPr lang="fr-FR" sz="1600" i="1">
              <a:solidFill>
                <a:srgbClr val="FF0000"/>
              </a:solidFill>
            </a:rPr>
            <a:t>Derniers points T4 2015</a:t>
          </a:r>
        </a:p>
        <a:p xmlns:a="http://schemas.openxmlformats.org/drawingml/2006/main">
          <a:endParaRPr lang="fr-FR" sz="1600" i="1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66B56-5CB4-4C76-AC04-20C50D92F9B4}" type="datetimeFigureOut">
              <a:rPr lang="fr-FR" smtClean="0"/>
              <a:t>25/02/2016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E5459D-D3D7-481A-BE7A-0ADDADE6C1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819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Zone euro, IPCH  (Eurostat, janvier 2016) : 0,3 % en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après 0,2 % en décembre 2015.</a:t>
            </a:r>
          </a:p>
          <a:p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ì Zone euro, IPCH flash hors énergie et alimentation (Eurostat, janvier 2016) : 1,0 % en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après 0,9 % en décembre 2015.</a:t>
            </a:r>
          </a:p>
          <a:p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 France, IPCH flash janvier 2016 0,3% en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g.a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après 0,3% en décembre 2015</a:t>
            </a:r>
          </a:p>
          <a:p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IPCH hors énergie et alimentation,                    Insee 0,8% en décembre 2015</a:t>
            </a:r>
          </a:p>
          <a:p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5459D-D3D7-481A-BE7A-0ADDADE6C15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9761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SPF, survey of </a:t>
            </a:r>
            <a:r>
              <a:rPr lang="fr-FR" dirty="0" err="1" smtClean="0"/>
              <a:t>professionnal</a:t>
            </a:r>
            <a:r>
              <a:rPr lang="fr-FR" dirty="0" smtClean="0"/>
              <a:t> </a:t>
            </a:r>
            <a:r>
              <a:rPr lang="fr-FR" dirty="0" err="1" smtClean="0"/>
              <a:t>forecasters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5459D-D3D7-481A-BE7A-0ADDADE6C157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034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Un décrochage récent du PCE price</a:t>
            </a:r>
            <a:r>
              <a:rPr lang="fr-FR" baseline="0" dirty="0" smtClean="0"/>
              <a:t> index en raison de la baisse des prix du pétrole mais y compris sur le </a:t>
            </a:r>
            <a:r>
              <a:rPr lang="fr-FR" baseline="0" dirty="0" err="1" smtClean="0"/>
              <a:t>Core</a:t>
            </a:r>
            <a:r>
              <a:rPr lang="fr-FR" baseline="0" dirty="0" smtClean="0"/>
              <a:t> PCE price.</a:t>
            </a:r>
          </a:p>
          <a:p>
            <a:r>
              <a:rPr lang="fr-FR" baseline="0" dirty="0" smtClean="0"/>
              <a:t>PCE 0,4%; </a:t>
            </a:r>
            <a:r>
              <a:rPr lang="fr-FR" baseline="0" dirty="0" err="1" smtClean="0"/>
              <a:t>core</a:t>
            </a:r>
            <a:r>
              <a:rPr lang="fr-FR" baseline="0" dirty="0" smtClean="0"/>
              <a:t> PCE 1,3%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1BA44-D07A-4715-88D2-B023F14A4FA6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619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Projection</a:t>
            </a:r>
            <a:r>
              <a:rPr lang="fr-FR" baseline="0" dirty="0" smtClean="0"/>
              <a:t>s du </a:t>
            </a:r>
            <a:r>
              <a:rPr lang="fr-FR" baseline="0" smtClean="0"/>
              <a:t>WEO d’octobre 2015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5459D-D3D7-481A-BE7A-0ADDADE6C157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782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37A208-4AAE-44D4-9686-3B4880EDC11A}" type="slidenum">
              <a:rPr lang="fr-FR" altLang="fr-FR" smtClean="0"/>
              <a:pPr eaLnBrk="1" hangingPunct="1">
                <a:spcBef>
                  <a:spcPct val="0"/>
                </a:spcBef>
              </a:pPr>
              <a:t>14</a:t>
            </a:fld>
            <a:endParaRPr lang="fr-FR" altLang="fr-F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1BA44-D07A-4715-88D2-B023F14A4FA6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145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7EBD-713D-440C-8B25-BD8BF5BCE27B}" type="datetimeFigureOut">
              <a:rPr lang="fr-FR" smtClean="0"/>
              <a:t>25/02/2016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01F5-2C66-4E3A-B091-7A6AB2D578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7EBD-713D-440C-8B25-BD8BF5BCE27B}" type="datetimeFigureOut">
              <a:rPr lang="fr-FR" smtClean="0"/>
              <a:t>25/02/2016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01F5-2C66-4E3A-B091-7A6AB2D578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7EBD-713D-440C-8B25-BD8BF5BCE27B}" type="datetimeFigureOut">
              <a:rPr lang="fr-FR" smtClean="0"/>
              <a:t>25/02/2016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01F5-2C66-4E3A-B091-7A6AB2D578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7EBD-713D-440C-8B25-BD8BF5BCE27B}" type="datetimeFigureOut">
              <a:rPr lang="fr-FR" smtClean="0"/>
              <a:t>25/02/2016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01F5-2C66-4E3A-B091-7A6AB2D578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7EBD-713D-440C-8B25-BD8BF5BCE27B}" type="datetimeFigureOut">
              <a:rPr lang="fr-FR" smtClean="0"/>
              <a:t>25/02/2016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01F5-2C66-4E3A-B091-7A6AB2D578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7EBD-713D-440C-8B25-BD8BF5BCE27B}" type="datetimeFigureOut">
              <a:rPr lang="fr-FR" smtClean="0"/>
              <a:t>25/02/2016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01F5-2C66-4E3A-B091-7A6AB2D578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7EBD-713D-440C-8B25-BD8BF5BCE27B}" type="datetimeFigureOut">
              <a:rPr lang="fr-FR" smtClean="0"/>
              <a:t>25/02/2016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01F5-2C66-4E3A-B091-7A6AB2D578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7EBD-713D-440C-8B25-BD8BF5BCE27B}" type="datetimeFigureOut">
              <a:rPr lang="fr-FR" smtClean="0"/>
              <a:t>25/02/2016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01F5-2C66-4E3A-B091-7A6AB2D578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7EBD-713D-440C-8B25-BD8BF5BCE27B}" type="datetimeFigureOut">
              <a:rPr lang="fr-FR" smtClean="0"/>
              <a:t>25/02/2016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01F5-2C66-4E3A-B091-7A6AB2D578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7EBD-713D-440C-8B25-BD8BF5BCE27B}" type="datetimeFigureOut">
              <a:rPr lang="fr-FR" smtClean="0"/>
              <a:t>25/02/2016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01F5-2C66-4E3A-B091-7A6AB2D578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7EBD-713D-440C-8B25-BD8BF5BCE27B}" type="datetimeFigureOut">
              <a:rPr lang="fr-FR" smtClean="0"/>
              <a:t>25/02/2016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01F5-2C66-4E3A-B091-7A6AB2D578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E7EBD-713D-440C-8B25-BD8BF5BCE27B}" type="datetimeFigureOut">
              <a:rPr lang="fr-FR" smtClean="0"/>
              <a:t>25/02/2016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401F5-2C66-4E3A-B091-7A6AB2D5784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357298"/>
            <a:ext cx="7772400" cy="235745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Entre inflation et déflation, quelles marges de manœuvre ?</a:t>
            </a:r>
            <a:br>
              <a:rPr lang="fr-FR" dirty="0" smtClean="0"/>
            </a:br>
            <a:r>
              <a:rPr lang="fr-FR" sz="3100" dirty="0" smtClean="0"/>
              <a:t>Conférence Université de Bordeaux</a:t>
            </a:r>
            <a:br>
              <a:rPr lang="fr-FR" sz="3100" dirty="0" smtClean="0"/>
            </a:br>
            <a:r>
              <a:rPr lang="fr-FR" sz="3100" dirty="0" smtClean="0"/>
              <a:t>18 février 2016</a:t>
            </a:r>
            <a:endParaRPr lang="fr-FR" sz="31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8929718" cy="1752600"/>
          </a:xfrm>
        </p:spPr>
        <p:txBody>
          <a:bodyPr>
            <a:normAutofit/>
          </a:bodyPr>
          <a:lstStyle/>
          <a:p>
            <a:r>
              <a:rPr lang="fr-FR" sz="2400" dirty="0" smtClean="0"/>
              <a:t>Alain Duchâteau</a:t>
            </a:r>
          </a:p>
          <a:p>
            <a:r>
              <a:rPr lang="fr-FR" sz="2000" dirty="0" smtClean="0"/>
              <a:t>Adjoint au Directeur Général des Etudes et des Relations Internationales</a:t>
            </a:r>
          </a:p>
          <a:p>
            <a:r>
              <a:rPr lang="fr-FR" sz="2400" dirty="0" smtClean="0"/>
              <a:t>Banque de France</a:t>
            </a:r>
            <a:endParaRPr lang="fr-FR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252536" y="908720"/>
            <a:ext cx="9144000" cy="432048"/>
          </a:xfrm>
        </p:spPr>
        <p:txBody>
          <a:bodyPr>
            <a:normAutofit/>
          </a:bodyPr>
          <a:lstStyle/>
          <a:p>
            <a:r>
              <a:rPr lang="fr-FR" sz="2000" dirty="0" smtClean="0"/>
              <a:t>Illustrations tirées du discours de Mme Yellen du 24/9/2015</a:t>
            </a:r>
            <a:endParaRPr lang="fr-FR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9144000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0AE5-A76D-4061-AB76-623CB1B064CC}" type="slidenum">
              <a:rPr lang="fr-FR" smtClean="0"/>
              <a:t>10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67544" y="116632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/>
              <a:t>Inflation </a:t>
            </a:r>
            <a:r>
              <a:rPr lang="fr-FR" sz="3200" b="1" dirty="0" smtClean="0"/>
              <a:t>en baisse aux US</a:t>
            </a:r>
            <a:endParaRPr lang="fr-FR" sz="32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668820" y="1327890"/>
            <a:ext cx="84249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« L’Inflation aux États-Unis a été indésirablement basse »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03275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Évolution de l’Inflation dans les pays de l’OCDE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439" y="1600200"/>
            <a:ext cx="7297122" cy="4525963"/>
          </a:xfrm>
        </p:spPr>
      </p:pic>
    </p:spTree>
    <p:extLst>
      <p:ext uri="{BB962C8B-B14F-4D97-AF65-F5344CB8AC3E}">
        <p14:creationId xmlns:p14="http://schemas.microsoft.com/office/powerpoint/2010/main" val="1644850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Ralentissement de l’inflation dans les pays émergents et en développement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10318"/>
            <a:ext cx="7488831" cy="4505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6836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politique monétaire de la Zone Euro</a:t>
            </a:r>
            <a:br>
              <a:rPr lang="fr-FR" dirty="0" smtClean="0"/>
            </a:br>
            <a:r>
              <a:rPr lang="fr-FR" dirty="0" smtClean="0"/>
              <a:t>rempart nécessaire contre la déflation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mandat de stabilité des prix et sa cible de moyen terme proche de 2% justifient d’agir.</a:t>
            </a:r>
          </a:p>
          <a:p>
            <a:r>
              <a:rPr lang="fr-FR" dirty="0" smtClean="0"/>
              <a:t>Usage de mesures non conventionnelles lorsque les taux d’intérêt sont déjà au plus bas. </a:t>
            </a:r>
          </a:p>
          <a:p>
            <a:r>
              <a:rPr lang="fr-FR" dirty="0" smtClean="0"/>
              <a:t>Mais la reprise de l’inflation passe par la reprise de la croissance et de son potentiel.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22338"/>
          </a:xfrm>
        </p:spPr>
        <p:txBody>
          <a:bodyPr/>
          <a:lstStyle/>
          <a:p>
            <a:pPr eaLnBrk="1" hangingPunct="1"/>
            <a:r>
              <a:rPr lang="fr-FR" altLang="fr-FR" sz="2400" b="1" dirty="0" smtClean="0"/>
              <a:t>Des taux directeurs très bas dans les pays développés</a:t>
            </a:r>
            <a:endParaRPr lang="fr-FR" altLang="fr-FR" sz="2000" dirty="0" smtClean="0">
              <a:latin typeface="Arial Black" pitchFamily="34" charset="0"/>
            </a:endParaRPr>
          </a:p>
        </p:txBody>
      </p:sp>
      <p:sp>
        <p:nvSpPr>
          <p:cNvPr id="2051" name="Text Box 8"/>
          <p:cNvSpPr txBox="1">
            <a:spLocks noChangeArrowheads="1"/>
          </p:cNvSpPr>
          <p:nvPr/>
        </p:nvSpPr>
        <p:spPr bwMode="auto">
          <a:xfrm>
            <a:off x="179388" y="62372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161132" y="6407150"/>
            <a:ext cx="24907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 i="1" dirty="0"/>
              <a:t>Sources : nationales, Banque centrale européenne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1132" y="6569869"/>
            <a:ext cx="40481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 i="1">
                <a:latin typeface="Times New Roman" pitchFamily="18" charset="0"/>
              </a:rPr>
              <a:t>C010</a:t>
            </a: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539750" y="5949950"/>
            <a:ext cx="1223963" cy="3048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latin typeface="Arial Black" pitchFamily="34" charset="0"/>
              </a:rPr>
              <a:t>Zone euro </a:t>
            </a:r>
          </a:p>
        </p:txBody>
      </p:sp>
      <p:sp>
        <p:nvSpPr>
          <p:cNvPr id="2055" name="Text Box 12"/>
          <p:cNvSpPr txBox="1">
            <a:spLocks noChangeArrowheads="1"/>
          </p:cNvSpPr>
          <p:nvPr/>
        </p:nvSpPr>
        <p:spPr bwMode="auto">
          <a:xfrm>
            <a:off x="5667375" y="620713"/>
            <a:ext cx="34766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 b="1" i="1"/>
              <a:t>données quotidiennes, en pourcentage</a:t>
            </a:r>
          </a:p>
        </p:txBody>
      </p:sp>
      <p:sp>
        <p:nvSpPr>
          <p:cNvPr id="2056" name="Text Box 13"/>
          <p:cNvSpPr txBox="1">
            <a:spLocks noChangeArrowheads="1"/>
          </p:cNvSpPr>
          <p:nvPr/>
        </p:nvSpPr>
        <p:spPr bwMode="auto">
          <a:xfrm>
            <a:off x="1908175" y="5949950"/>
            <a:ext cx="1508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solidFill>
                  <a:srgbClr val="9999FF"/>
                </a:solidFill>
                <a:latin typeface="Arial Black" pitchFamily="34" charset="0"/>
              </a:rPr>
              <a:t>Eurosystème</a:t>
            </a:r>
            <a:r>
              <a:rPr lang="fr-FR" altLang="fr-FR" sz="1400">
                <a:solidFill>
                  <a:srgbClr val="9966FF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3276600" y="5949950"/>
            <a:ext cx="24272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solidFill>
                  <a:srgbClr val="0000FF"/>
                </a:solidFill>
                <a:latin typeface="Arial Black" pitchFamily="34" charset="0"/>
              </a:rPr>
              <a:t>          Eurosystème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 b="1">
                <a:solidFill>
                  <a:srgbClr val="0000FF"/>
                </a:solidFill>
              </a:rPr>
              <a:t>du 28/06/2000 au 8/10/2008</a:t>
            </a:r>
          </a:p>
        </p:txBody>
      </p:sp>
      <p:sp>
        <p:nvSpPr>
          <p:cNvPr id="2058" name="Text Box 15"/>
          <p:cNvSpPr txBox="1">
            <a:spLocks noChangeArrowheads="1"/>
          </p:cNvSpPr>
          <p:nvPr/>
        </p:nvSpPr>
        <p:spPr bwMode="auto">
          <a:xfrm>
            <a:off x="5580063" y="5949950"/>
            <a:ext cx="33639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solidFill>
                  <a:srgbClr val="FF0000"/>
                </a:solidFill>
                <a:latin typeface="Arial Black" pitchFamily="34" charset="0"/>
              </a:rPr>
              <a:t>États-Unis</a:t>
            </a:r>
            <a:r>
              <a:rPr lang="fr-FR" altLang="fr-FR" sz="1400">
                <a:solidFill>
                  <a:srgbClr val="FF00FF"/>
                </a:solidFill>
                <a:latin typeface="Arial Black" pitchFamily="34" charset="0"/>
              </a:rPr>
              <a:t> </a:t>
            </a:r>
            <a:r>
              <a:rPr lang="fr-FR" altLang="fr-FR" sz="1400">
                <a:latin typeface="Arial Black" pitchFamily="34" charset="0"/>
              </a:rPr>
              <a:t>  </a:t>
            </a:r>
            <a:r>
              <a:rPr lang="fr-FR" altLang="fr-FR" sz="1400">
                <a:solidFill>
                  <a:srgbClr val="FF6600"/>
                </a:solidFill>
                <a:latin typeface="Arial Black" pitchFamily="34" charset="0"/>
              </a:rPr>
              <a:t>Royaume-Uni  </a:t>
            </a:r>
            <a:r>
              <a:rPr lang="fr-FR" altLang="fr-FR" sz="1400">
                <a:latin typeface="Arial Black" pitchFamily="34" charset="0"/>
              </a:rPr>
              <a:t>Japon</a:t>
            </a:r>
          </a:p>
        </p:txBody>
      </p:sp>
      <p:pic>
        <p:nvPicPr>
          <p:cNvPr id="2059" name="Picture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1223755"/>
            <a:ext cx="8104188" cy="459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60" name="ZoneTexte 1"/>
          <p:cNvSpPr txBox="1">
            <a:spLocks noChangeArrowheads="1"/>
          </p:cNvSpPr>
          <p:nvPr/>
        </p:nvSpPr>
        <p:spPr bwMode="auto">
          <a:xfrm>
            <a:off x="6985000" y="6477000"/>
            <a:ext cx="19875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 i="1"/>
              <a:t>Données disponibles le 13 janvier 2016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05/02/2016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F32F-255A-4F77-B210-E2E0AFD7E2B5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2667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Besoin </a:t>
            </a:r>
            <a:r>
              <a:rPr lang="fr-FR" dirty="0" smtClean="0"/>
              <a:t>de dynamiser la croissance potentielle de la zone Euro </a:t>
            </a:r>
            <a:br>
              <a:rPr lang="fr-FR" dirty="0" smtClean="0"/>
            </a:br>
            <a:r>
              <a:rPr lang="fr-FR" sz="2200" dirty="0" smtClean="0"/>
              <a:t> (source P. Praet BCE, discours du 21/9 Genève)</a:t>
            </a:r>
            <a:endParaRPr lang="fr-FR" sz="2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0AE5-A76D-4061-AB76-623CB1B064CC}" type="slidenum">
              <a:rPr lang="fr-FR" smtClean="0"/>
              <a:t>15</a:t>
            </a:fld>
            <a:endParaRPr lang="fr-F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44824"/>
            <a:ext cx="5616624" cy="4637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5" y="1854565"/>
            <a:ext cx="3312368" cy="4400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9814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79296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 </a:t>
            </a:r>
            <a:r>
              <a:rPr lang="fr-FR" sz="4000" dirty="0"/>
              <a:t>La BCE s’est engagée également dans une politique d’achats de titres depuis mars 2015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7581702"/>
              </p:ext>
            </p:extLst>
          </p:nvPr>
        </p:nvGraphicFramePr>
        <p:xfrm>
          <a:off x="457200" y="1600200"/>
          <a:ext cx="8507288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0440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Difficile de départager les effets conjoncturels et structurels dans l’inflation basse qui se généralise, mais pas de déflation actuellement.</a:t>
            </a:r>
          </a:p>
          <a:p>
            <a:r>
              <a:rPr lang="fr-FR" dirty="0" smtClean="0"/>
              <a:t>Les banques </a:t>
            </a:r>
            <a:r>
              <a:rPr lang="fr-FR" smtClean="0"/>
              <a:t>centrales agissent selon </a:t>
            </a:r>
            <a:r>
              <a:rPr lang="fr-FR" dirty="0" smtClean="0"/>
              <a:t>leur mandat pour retrouver leur cible de 2% </a:t>
            </a:r>
            <a:r>
              <a:rPr lang="fr-FR" smtClean="0"/>
              <a:t>à moyen </a:t>
            </a:r>
            <a:r>
              <a:rPr lang="fr-FR" dirty="0" smtClean="0"/>
              <a:t>terme</a:t>
            </a:r>
          </a:p>
          <a:p>
            <a:r>
              <a:rPr lang="fr-FR" dirty="0" smtClean="0"/>
              <a:t>La sortie de l’inflation basse passe par le retour de la croissance et la coordination des politiques économiques (France, Zone Euro/UE, G20).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La France et la ZE ne sont pas en déflation mais leur inflation est trop basse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>
            <a:noAutofit/>
          </a:bodyPr>
          <a:lstStyle/>
          <a:p>
            <a:r>
              <a:rPr lang="fr-FR" sz="4000" dirty="0" smtClean="0"/>
              <a:t>Définition de la déflation: baisse continue et généralisée des prix</a:t>
            </a:r>
          </a:p>
          <a:p>
            <a:r>
              <a:rPr lang="fr-FR" sz="4000" dirty="0" smtClean="0"/>
              <a:t>Expérience historique de la déflation au Japon </a:t>
            </a:r>
          </a:p>
          <a:p>
            <a:r>
              <a:rPr lang="fr-FR" sz="4000" dirty="0" smtClean="0"/>
              <a:t>En France et en Zone Euro, l’inflation est trop basse, depuis trop longtemps suite à des chocs multiples</a:t>
            </a:r>
            <a:endParaRPr lang="fr-FR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Évolution de l’Inflation en zone euro  et inflation hors alimentation et énergie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762" y="1600200"/>
            <a:ext cx="7320654" cy="4525963"/>
          </a:xfrm>
        </p:spPr>
      </p:pic>
      <p:sp>
        <p:nvSpPr>
          <p:cNvPr id="3" name="ZoneTexte 2"/>
          <p:cNvSpPr txBox="1"/>
          <p:nvPr/>
        </p:nvSpPr>
        <p:spPr>
          <a:xfrm>
            <a:off x="1403648" y="5949280"/>
            <a:ext cx="280831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Derniers chiffres disponibles Janvier 2016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596336" y="4005064"/>
            <a:ext cx="5760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1%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596336" y="4378736"/>
            <a:ext cx="8640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0,3%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868144" y="1772815"/>
            <a:ext cx="230425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Hors énergie et alimentation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42965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Prix de production (bleu) et des services (rouge) au Japon depuis 1980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963" y="1628800"/>
            <a:ext cx="9370639" cy="4392487"/>
          </a:xfrm>
        </p:spPr>
      </p:pic>
    </p:spTree>
    <p:extLst>
      <p:ext uri="{BB962C8B-B14F-4D97-AF65-F5344CB8AC3E}">
        <p14:creationId xmlns:p14="http://schemas.microsoft.com/office/powerpoint/2010/main" val="1684259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 smtClean="0"/>
              <a:t>Proportions des articles dont les prix sur un an varient de moins de 1% (courbe bleu) ou sont négatifs (courbe rouge) en Zone euro</a:t>
            </a:r>
            <a:endParaRPr lang="fr-FR" sz="32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81747"/>
            <a:ext cx="8229600" cy="3562869"/>
          </a:xfrm>
        </p:spPr>
      </p:pic>
      <p:sp>
        <p:nvSpPr>
          <p:cNvPr id="5" name="ZoneTexte 4"/>
          <p:cNvSpPr txBox="1"/>
          <p:nvPr/>
        </p:nvSpPr>
        <p:spPr>
          <a:xfrm>
            <a:off x="611560" y="162880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Indice des prix à la consommation harmonisé (IPCH)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997779" y="1767299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IPCH hors énergie et alimentation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431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Influence des prix du pétrole sur les anticipations d’inflation en zone euro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412776"/>
            <a:ext cx="6840760" cy="5040459"/>
          </a:xfrm>
        </p:spPr>
      </p:pic>
    </p:spTree>
    <p:extLst>
      <p:ext uri="{BB962C8B-B14F-4D97-AF65-F5344CB8AC3E}">
        <p14:creationId xmlns:p14="http://schemas.microsoft.com/office/powerpoint/2010/main" val="2321017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 smtClean="0"/>
              <a:t> l’écart entre croissance potentielle et croissance observée pèse sur l’inflation depuis 2009 </a:t>
            </a:r>
            <a:endParaRPr lang="fr-FR" sz="32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719757"/>
            <a:ext cx="7200799" cy="4286849"/>
          </a:xfrm>
        </p:spPr>
      </p:pic>
    </p:spTree>
    <p:extLst>
      <p:ext uri="{BB962C8B-B14F-4D97-AF65-F5344CB8AC3E}">
        <p14:creationId xmlns:p14="http://schemas.microsoft.com/office/powerpoint/2010/main" val="2389367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Anticipations d’inflation en Zone euro d’économistes et des marchés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389947"/>
            <a:ext cx="6264695" cy="5123128"/>
          </a:xfrm>
        </p:spPr>
      </p:pic>
      <p:sp>
        <p:nvSpPr>
          <p:cNvPr id="3" name="ZoneTexte 2"/>
          <p:cNvSpPr txBox="1"/>
          <p:nvPr/>
        </p:nvSpPr>
        <p:spPr>
          <a:xfrm>
            <a:off x="1403648" y="2046122"/>
            <a:ext cx="208823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sz="1600" dirty="0"/>
          </a:p>
        </p:txBody>
      </p:sp>
      <p:sp>
        <p:nvSpPr>
          <p:cNvPr id="5" name="ZoneTexte 4"/>
          <p:cNvSpPr txBox="1"/>
          <p:nvPr/>
        </p:nvSpPr>
        <p:spPr>
          <a:xfrm>
            <a:off x="3635896" y="4293096"/>
            <a:ext cx="576064" cy="7920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851920" y="3861048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995936" y="3356992"/>
            <a:ext cx="5760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499992" y="2734766"/>
            <a:ext cx="5760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9903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L’inflation basse, phénomène qui affecte d’autres pays développés ou émergents.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Aux US, en dépit de la reprise économique</a:t>
            </a:r>
          </a:p>
          <a:p>
            <a:r>
              <a:rPr lang="fr-FR" sz="4000" dirty="0" smtClean="0"/>
              <a:t>Au Japon, malgré une politique monétaire très active</a:t>
            </a:r>
          </a:p>
          <a:p>
            <a:r>
              <a:rPr lang="fr-FR" sz="4000" dirty="0" smtClean="0"/>
              <a:t>Dans les pays émergents, notamment en Chine.</a:t>
            </a:r>
            <a:endParaRPr lang="fr-FR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623</Words>
  <Application>Microsoft Office PowerPoint</Application>
  <PresentationFormat>Affichage à l'écran (4:3)</PresentationFormat>
  <Paragraphs>74</Paragraphs>
  <Slides>17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Entre inflation et déflation, quelles marges de manœuvre ? Conférence Université de Bordeaux 18 février 2016</vt:lpstr>
      <vt:lpstr>La France et la ZE ne sont pas en déflation mais leur inflation est trop basse</vt:lpstr>
      <vt:lpstr>Évolution de l’Inflation en zone euro  et inflation hors alimentation et énergie</vt:lpstr>
      <vt:lpstr>Prix de production (bleu) et des services (rouge) au Japon depuis 1980</vt:lpstr>
      <vt:lpstr>Proportions des articles dont les prix sur un an varient de moins de 1% (courbe bleu) ou sont négatifs (courbe rouge) en Zone euro</vt:lpstr>
      <vt:lpstr>Influence des prix du pétrole sur les anticipations d’inflation en zone euro</vt:lpstr>
      <vt:lpstr> l’écart entre croissance potentielle et croissance observée pèse sur l’inflation depuis 2009 </vt:lpstr>
      <vt:lpstr>Anticipations d’inflation en Zone euro d’économistes et des marchés</vt:lpstr>
      <vt:lpstr>L’inflation basse, phénomène qui affecte d’autres pays développés ou émergents.</vt:lpstr>
      <vt:lpstr>Illustrations tirées du discours de Mme Yellen du 24/9/2015</vt:lpstr>
      <vt:lpstr>Évolution de l’Inflation dans les pays de l’OCDE</vt:lpstr>
      <vt:lpstr>Ralentissement de l’inflation dans les pays émergents et en développement</vt:lpstr>
      <vt:lpstr>La politique monétaire de la Zone Euro rempart nécessaire contre la déflation</vt:lpstr>
      <vt:lpstr>Des taux directeurs très bas dans les pays développés</vt:lpstr>
      <vt:lpstr>Besoin de dynamiser la croissance potentielle de la zone Euro   (source P. Praet BCE, discours du 21/9 Genève)</vt:lpstr>
      <vt:lpstr> La BCE s’est engagée également dans une politique d’achats de titres depuis mars 2015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 inflation et déflation, quelles marges de manœuvre ? Conférence Université de Bordeaux 18 février</dc:title>
  <dc:creator>User</dc:creator>
  <cp:lastModifiedBy>Alain DUCHATEAU</cp:lastModifiedBy>
  <cp:revision>24</cp:revision>
  <dcterms:created xsi:type="dcterms:W3CDTF">2016-02-13T17:59:11Z</dcterms:created>
  <dcterms:modified xsi:type="dcterms:W3CDTF">2016-02-25T13:59:02Z</dcterms:modified>
</cp:coreProperties>
</file>